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99" r:id="rId3"/>
    <p:sldId id="294" r:id="rId4"/>
    <p:sldId id="285" r:id="rId5"/>
    <p:sldId id="286" r:id="rId6"/>
    <p:sldId id="287" r:id="rId7"/>
    <p:sldId id="289" r:id="rId8"/>
    <p:sldId id="293" r:id="rId9"/>
    <p:sldId id="292" r:id="rId10"/>
    <p:sldId id="295" r:id="rId11"/>
    <p:sldId id="296" r:id="rId12"/>
    <p:sldId id="301" r:id="rId13"/>
    <p:sldId id="30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42B56"/>
    <a:srgbClr val="3D83EF"/>
    <a:srgbClr val="2371DA"/>
    <a:srgbClr val="134983"/>
    <a:srgbClr val="E7E6EB"/>
    <a:srgbClr val="F8B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C9EFE0-A7CC-4F64-B63B-C7C0AA6340A7}">
  <a:tblStyle styleId="{57C9EFE0-A7CC-4F64-B63B-C7C0AA6340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2" y="2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675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2" name="Google Shape;12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6" name="Google Shape;16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167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167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rgbClr val="167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80" name="Google Shape;80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4" name="Google Shape;84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форм слайд" type="tx">
  <p:cSld name="TITLE_AND_BODY">
    <p:bg>
      <p:bgPr>
        <a:solidFill>
          <a:srgbClr val="1675F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49" name="Google Shape;49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54" name="Google Shape;54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58" name="Google Shape;58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75" y="266826"/>
            <a:ext cx="3781127" cy="20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588950" y="2078625"/>
            <a:ext cx="452100" cy="2728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/>
          <p:nvPr/>
        </p:nvSpPr>
        <p:spPr>
          <a:xfrm rot="-5400000">
            <a:off x="-434200" y="3242100"/>
            <a:ext cx="249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Команда: ТЕ САМЫЕ…</a:t>
            </a:r>
            <a:r>
              <a:rPr lang="ru" b="1">
                <a:solidFill>
                  <a:schemeClr val="accent2"/>
                </a:solidFill>
              </a:rPr>
              <a:t>.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/>
          </p:nvPr>
        </p:nvSpPr>
        <p:spPr>
          <a:xfrm>
            <a:off x="4388375" y="407100"/>
            <a:ext cx="44214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4000" b="1" i="1" dirty="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С первых дней</a:t>
            </a:r>
            <a:endParaRPr sz="4000" b="1" i="1" dirty="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2648915" y="17588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4078200" y="720000"/>
            <a:ext cx="120900" cy="1114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976" y="2043091"/>
            <a:ext cx="2374150" cy="133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975" y="3386613"/>
            <a:ext cx="2374150" cy="133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650" y="3492500"/>
            <a:ext cx="2374150" cy="133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7">
            <a:alphaModFix/>
          </a:blip>
          <a:srcRect l="7655" t="22378" r="7655" b="25686"/>
          <a:stretch/>
        </p:blipFill>
        <p:spPr>
          <a:xfrm>
            <a:off x="6074662" y="2041325"/>
            <a:ext cx="2374138" cy="14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8789" y="2173938"/>
            <a:ext cx="1903624" cy="253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4152E542-59CB-4391-8AC8-505B49E3AFB2}"/>
              </a:ext>
            </a:extLst>
          </p:cNvPr>
          <p:cNvCxnSpPr>
            <a:cxnSpLocks/>
          </p:cNvCxnSpPr>
          <p:nvPr/>
        </p:nvCxnSpPr>
        <p:spPr>
          <a:xfrm flipV="1">
            <a:off x="2820046" y="2555529"/>
            <a:ext cx="6323954" cy="10124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84;p19">
            <a:extLst>
              <a:ext uri="{FF2B5EF4-FFF2-40B4-BE49-F238E27FC236}">
                <a16:creationId xmlns:a16="http://schemas.microsoft.com/office/drawing/2014/main" id="{6DDECBB0-5FFB-4038-B179-B9A33C1FED20}"/>
              </a:ext>
            </a:extLst>
          </p:cNvPr>
          <p:cNvSpPr/>
          <p:nvPr/>
        </p:nvSpPr>
        <p:spPr>
          <a:xfrm rot="-5400000">
            <a:off x="-1746300" y="2030250"/>
            <a:ext cx="5219700" cy="1121100"/>
          </a:xfrm>
          <a:prstGeom prst="rect">
            <a:avLst/>
          </a:prstGeom>
          <a:solidFill>
            <a:srgbClr val="F8B65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5;p19">
            <a:extLst>
              <a:ext uri="{FF2B5EF4-FFF2-40B4-BE49-F238E27FC236}">
                <a16:creationId xmlns:a16="http://schemas.microsoft.com/office/drawing/2014/main" id="{002D47DE-EEC2-41FE-AE9F-05B165FCDCF4}"/>
              </a:ext>
            </a:extLst>
          </p:cNvPr>
          <p:cNvSpPr txBox="1"/>
          <p:nvPr/>
        </p:nvSpPr>
        <p:spPr>
          <a:xfrm rot="-5400000">
            <a:off x="-1408650" y="2214325"/>
            <a:ext cx="4683000" cy="538800"/>
          </a:xfrm>
          <a:prstGeom prst="rect">
            <a:avLst/>
          </a:prstGeom>
          <a:solidFill>
            <a:srgbClr val="F8B65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/>
              <a:t>Дорожная карта проекта</a:t>
            </a:r>
            <a:endParaRPr sz="23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04FCDC-4007-4B35-8DA6-8784BD21518A}"/>
              </a:ext>
            </a:extLst>
          </p:cNvPr>
          <p:cNvSpPr/>
          <p:nvPr/>
        </p:nvSpPr>
        <p:spPr>
          <a:xfrm rot="16200000">
            <a:off x="710379" y="3644689"/>
            <a:ext cx="2571749" cy="425871"/>
          </a:xfrm>
          <a:prstGeom prst="rect">
            <a:avLst/>
          </a:prstGeom>
          <a:solidFill>
            <a:srgbClr val="3D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A447700-FBB5-4EFE-8326-725A52B84651}"/>
              </a:ext>
            </a:extLst>
          </p:cNvPr>
          <p:cNvSpPr/>
          <p:nvPr/>
        </p:nvSpPr>
        <p:spPr>
          <a:xfrm rot="16200000">
            <a:off x="928952" y="3749312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экосистемы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12DCE1-9688-4D1E-8EA4-5265FD149378}"/>
              </a:ext>
            </a:extLst>
          </p:cNvPr>
          <p:cNvSpPr/>
          <p:nvPr/>
        </p:nvSpPr>
        <p:spPr>
          <a:xfrm rot="16200000">
            <a:off x="710381" y="1072940"/>
            <a:ext cx="2571748" cy="425870"/>
          </a:xfrm>
          <a:prstGeom prst="rect">
            <a:avLst/>
          </a:prstGeom>
          <a:solidFill>
            <a:srgbClr val="13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8D606F-A9B6-4D88-8F66-0739986D4F2D}"/>
              </a:ext>
            </a:extLst>
          </p:cNvPr>
          <p:cNvSpPr/>
          <p:nvPr/>
        </p:nvSpPr>
        <p:spPr>
          <a:xfrm rot="16200000">
            <a:off x="928953" y="1086411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экосистемы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A59732B-2036-4E1F-8C09-026E1D2B6D00}"/>
              </a:ext>
            </a:extLst>
          </p:cNvPr>
          <p:cNvSpPr/>
          <p:nvPr/>
        </p:nvSpPr>
        <p:spPr>
          <a:xfrm>
            <a:off x="2316770" y="2320111"/>
            <a:ext cx="503276" cy="503276"/>
          </a:xfrm>
          <a:prstGeom prst="ellipse">
            <a:avLst/>
          </a:prstGeom>
          <a:solidFill>
            <a:srgbClr val="E7E6EB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64AC20A-628F-4FCB-99A1-C71149313382}"/>
              </a:ext>
            </a:extLst>
          </p:cNvPr>
          <p:cNvSpPr/>
          <p:nvPr/>
        </p:nvSpPr>
        <p:spPr>
          <a:xfrm>
            <a:off x="2403838" y="234974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142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rgbClr val="142B56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1E2ECAE-A842-4838-95D5-28C69DDEE782}"/>
              </a:ext>
            </a:extLst>
          </p:cNvPr>
          <p:cNvSpPr/>
          <p:nvPr/>
        </p:nvSpPr>
        <p:spPr>
          <a:xfrm>
            <a:off x="5128452" y="2254347"/>
            <a:ext cx="503276" cy="503276"/>
          </a:xfrm>
          <a:prstGeom prst="ellipse">
            <a:avLst/>
          </a:prstGeom>
          <a:solidFill>
            <a:srgbClr val="E7E6EB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AA20126-F664-47E5-9C7C-B869B169BDE2}"/>
              </a:ext>
            </a:extLst>
          </p:cNvPr>
          <p:cNvSpPr/>
          <p:nvPr/>
        </p:nvSpPr>
        <p:spPr>
          <a:xfrm>
            <a:off x="5215520" y="228398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rgbClr val="142B56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FCE3F95-B459-488C-8F9C-EBDD496FDD75}"/>
              </a:ext>
            </a:extLst>
          </p:cNvPr>
          <p:cNvSpPr/>
          <p:nvPr/>
        </p:nvSpPr>
        <p:spPr>
          <a:xfrm>
            <a:off x="7196229" y="2210455"/>
            <a:ext cx="503276" cy="503276"/>
          </a:xfrm>
          <a:prstGeom prst="ellipse">
            <a:avLst/>
          </a:prstGeom>
          <a:solidFill>
            <a:srgbClr val="E7E6EB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F582105-BDD0-4DB5-8FDF-95055B9CD146}"/>
              </a:ext>
            </a:extLst>
          </p:cNvPr>
          <p:cNvSpPr/>
          <p:nvPr/>
        </p:nvSpPr>
        <p:spPr>
          <a:xfrm>
            <a:off x="7283297" y="224009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sz="2400" b="1" dirty="0">
              <a:solidFill>
                <a:srgbClr val="142B56"/>
              </a:solidFill>
            </a:endParaRP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A0B87F9-52D4-4C1D-AA79-E326D084ABE5}"/>
              </a:ext>
            </a:extLst>
          </p:cNvPr>
          <p:cNvCxnSpPr>
            <a:cxnSpLocks/>
          </p:cNvCxnSpPr>
          <p:nvPr/>
        </p:nvCxnSpPr>
        <p:spPr>
          <a:xfrm flipV="1">
            <a:off x="2558170" y="235683"/>
            <a:ext cx="0" cy="2084428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784C11F7-C783-491A-BA93-67F5D24BA089}"/>
              </a:ext>
            </a:extLst>
          </p:cNvPr>
          <p:cNvCxnSpPr>
            <a:cxnSpLocks/>
            <a:stCxn id="52" idx="4"/>
          </p:cNvCxnSpPr>
          <p:nvPr/>
        </p:nvCxnSpPr>
        <p:spPr>
          <a:xfrm flipH="1" flipV="1">
            <a:off x="2565486" y="2825264"/>
            <a:ext cx="7690" cy="1936332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0058FE1-D1A2-4631-BC95-DA2C98A9BB3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375244" y="1464383"/>
            <a:ext cx="4846" cy="789964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90D1EBA-EDFD-4D0A-BA91-E3875DCBB6E7}"/>
              </a:ext>
            </a:extLst>
          </p:cNvPr>
          <p:cNvCxnSpPr>
            <a:cxnSpLocks/>
          </p:cNvCxnSpPr>
          <p:nvPr/>
        </p:nvCxnSpPr>
        <p:spPr>
          <a:xfrm flipV="1">
            <a:off x="5366607" y="2781445"/>
            <a:ext cx="10344" cy="860084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73F38482-CB06-405C-93AE-33607349EE2E}"/>
              </a:ext>
            </a:extLst>
          </p:cNvPr>
          <p:cNvCxnSpPr>
            <a:cxnSpLocks/>
          </p:cNvCxnSpPr>
          <p:nvPr/>
        </p:nvCxnSpPr>
        <p:spPr>
          <a:xfrm flipV="1">
            <a:off x="7444728" y="1464382"/>
            <a:ext cx="0" cy="746072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A742F3D3-7561-4F56-9BD7-5F1294E65CED}"/>
              </a:ext>
            </a:extLst>
          </p:cNvPr>
          <p:cNvSpPr/>
          <p:nvPr/>
        </p:nvSpPr>
        <p:spPr>
          <a:xfrm>
            <a:off x="2490945" y="315436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644769E-1A3C-4B78-8C31-A934620E29BD}"/>
              </a:ext>
            </a:extLst>
          </p:cNvPr>
          <p:cNvSpPr/>
          <p:nvPr/>
        </p:nvSpPr>
        <p:spPr>
          <a:xfrm>
            <a:off x="2475929" y="3857705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8A00742-D80E-4D26-871D-CDAE0433F1BE}"/>
              </a:ext>
            </a:extLst>
          </p:cNvPr>
          <p:cNvSpPr/>
          <p:nvPr/>
        </p:nvSpPr>
        <p:spPr>
          <a:xfrm>
            <a:off x="2483620" y="4582485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B853932-88EE-4895-9A48-9E67F12756AB}"/>
              </a:ext>
            </a:extLst>
          </p:cNvPr>
          <p:cNvSpPr/>
          <p:nvPr/>
        </p:nvSpPr>
        <p:spPr>
          <a:xfrm>
            <a:off x="2592304" y="3030564"/>
            <a:ext cx="2774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ТЗ для группы программистов</a:t>
            </a:r>
            <a:endParaRPr lang="ru-RU" sz="12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13DC9370-8335-4D8B-9B8A-0122FAD3AC2E}"/>
              </a:ext>
            </a:extLst>
          </p:cNvPr>
          <p:cNvSpPr/>
          <p:nvPr/>
        </p:nvSpPr>
        <p:spPr>
          <a:xfrm>
            <a:off x="2606459" y="3686285"/>
            <a:ext cx="22149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прототипа экосистемы</a:t>
            </a:r>
            <a:endParaRPr lang="ru-RU" sz="1200" dirty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CB230B7-79D5-4EB4-9174-EA474FAAEB55}"/>
              </a:ext>
            </a:extLst>
          </p:cNvPr>
          <p:cNvSpPr/>
          <p:nvPr/>
        </p:nvSpPr>
        <p:spPr>
          <a:xfrm>
            <a:off x="2580301" y="4418936"/>
            <a:ext cx="2094107" cy="47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базы данных необходимых курсов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F6126F61-F13D-4C29-86C8-CCBF7727103C}"/>
              </a:ext>
            </a:extLst>
          </p:cNvPr>
          <p:cNvSpPr/>
          <p:nvPr/>
        </p:nvSpPr>
        <p:spPr>
          <a:xfrm>
            <a:off x="2461674" y="22143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369AF89-851A-472E-B5AC-B27ADC0BAC25}"/>
              </a:ext>
            </a:extLst>
          </p:cNvPr>
          <p:cNvSpPr/>
          <p:nvPr/>
        </p:nvSpPr>
        <p:spPr>
          <a:xfrm>
            <a:off x="2447073" y="983153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30E1021-80B4-4A4D-9059-438150C080F4}"/>
              </a:ext>
            </a:extLst>
          </p:cNvPr>
          <p:cNvSpPr/>
          <p:nvPr/>
        </p:nvSpPr>
        <p:spPr>
          <a:xfrm>
            <a:off x="2468614" y="1476033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A5B4944-E14A-4726-95CB-CEC89075474D}"/>
              </a:ext>
            </a:extLst>
          </p:cNvPr>
          <p:cNvSpPr/>
          <p:nvPr/>
        </p:nvSpPr>
        <p:spPr>
          <a:xfrm>
            <a:off x="5292666" y="1421994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11A1E256-6EED-4C3F-82E9-38A02AE5F4D1}"/>
              </a:ext>
            </a:extLst>
          </p:cNvPr>
          <p:cNvSpPr/>
          <p:nvPr/>
        </p:nvSpPr>
        <p:spPr>
          <a:xfrm>
            <a:off x="5285226" y="357871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33D6C83-10C5-484F-8D69-A026D4EDAFEB}"/>
              </a:ext>
            </a:extLst>
          </p:cNvPr>
          <p:cNvSpPr/>
          <p:nvPr/>
        </p:nvSpPr>
        <p:spPr>
          <a:xfrm>
            <a:off x="2594545" y="130349"/>
            <a:ext cx="2242963" cy="47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дизайна упаковки молока и корзинок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D573764C-237F-40EF-8729-EC86CB73CEFF}"/>
              </a:ext>
            </a:extLst>
          </p:cNvPr>
          <p:cNvSpPr/>
          <p:nvPr/>
        </p:nvSpPr>
        <p:spPr>
          <a:xfrm>
            <a:off x="2573175" y="694941"/>
            <a:ext cx="23319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 договоров со школами/родильными домами/аптеками/поставщиками упаковки</a:t>
            </a:r>
            <a:endParaRPr lang="ru-RU" sz="11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61FE3B8-CFA4-4B09-BCD0-657DE31BD6EA}"/>
              </a:ext>
            </a:extLst>
          </p:cNvPr>
          <p:cNvSpPr/>
          <p:nvPr/>
        </p:nvSpPr>
        <p:spPr>
          <a:xfrm>
            <a:off x="2636507" y="1424312"/>
            <a:ext cx="256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Закупка необходимой продукции</a:t>
            </a:r>
            <a:endParaRPr lang="ru-RU" sz="1200" dirty="0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08186E6-DC86-45B6-A8FC-B184C284394F}"/>
              </a:ext>
            </a:extLst>
          </p:cNvPr>
          <p:cNvSpPr/>
          <p:nvPr/>
        </p:nvSpPr>
        <p:spPr>
          <a:xfrm>
            <a:off x="2483245" y="1980311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A4EBB6B7-3B85-4E61-9436-7BA5B6ECD7C7}"/>
              </a:ext>
            </a:extLst>
          </p:cNvPr>
          <p:cNvSpPr/>
          <p:nvPr/>
        </p:nvSpPr>
        <p:spPr>
          <a:xfrm>
            <a:off x="2600876" y="1781020"/>
            <a:ext cx="2236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Передача готовой продукции на точки распределения</a:t>
            </a:r>
            <a:endParaRPr lang="ru-RU" sz="12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AE63D90-2970-4DE0-AFD2-9EB6773061F0}"/>
              </a:ext>
            </a:extLst>
          </p:cNvPr>
          <p:cNvSpPr/>
          <p:nvPr/>
        </p:nvSpPr>
        <p:spPr>
          <a:xfrm>
            <a:off x="5473623" y="1347367"/>
            <a:ext cx="1791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программы</a:t>
            </a:r>
            <a:endParaRPr lang="ru-RU" dirty="0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E3B1BECD-DAF5-4002-8A01-847C2942ED09}"/>
              </a:ext>
            </a:extLst>
          </p:cNvPr>
          <p:cNvSpPr/>
          <p:nvPr/>
        </p:nvSpPr>
        <p:spPr>
          <a:xfrm>
            <a:off x="5480028" y="3379980"/>
            <a:ext cx="1905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пилотной версии</a:t>
            </a:r>
            <a:endParaRPr lang="ru-RU" dirty="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7FCE72B-6E35-4817-8979-186ED9D6DE70}"/>
              </a:ext>
            </a:extLst>
          </p:cNvPr>
          <p:cNvSpPr/>
          <p:nvPr/>
        </p:nvSpPr>
        <p:spPr>
          <a:xfrm>
            <a:off x="7362868" y="1414679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93205C1-FAAC-4F64-9714-F9E078B33C27}"/>
              </a:ext>
            </a:extLst>
          </p:cNvPr>
          <p:cNvSpPr/>
          <p:nvPr/>
        </p:nvSpPr>
        <p:spPr>
          <a:xfrm>
            <a:off x="7538261" y="1224458"/>
            <a:ext cx="17913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 системы и расширение функционала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2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C6F82-7592-4617-BCDD-6A64CCFF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0"/>
            <a:ext cx="8910083" cy="501192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B4A3653-3FA8-44F8-A7E3-2E479B561A52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A5B6BF1-175B-4564-B368-AEA3C8A86CBD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Финансы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3259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F907A593-5B0F-48FF-90CB-CFDB999CDA48}"/>
              </a:ext>
            </a:extLst>
          </p:cNvPr>
          <p:cNvCxnSpPr>
            <a:cxnSpLocks/>
          </p:cNvCxnSpPr>
          <p:nvPr/>
        </p:nvCxnSpPr>
        <p:spPr>
          <a:xfrm flipH="1" flipV="1">
            <a:off x="7249877" y="1411037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2BC37561-A704-4B5A-A1BE-2E6B6FCA1C00}"/>
              </a:ext>
            </a:extLst>
          </p:cNvPr>
          <p:cNvSpPr/>
          <p:nvPr/>
        </p:nvSpPr>
        <p:spPr>
          <a:xfrm>
            <a:off x="5519417" y="1274988"/>
            <a:ext cx="1742985" cy="613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19618A6A-C6D2-46C9-8F6F-E2DE8E0F4257}"/>
              </a:ext>
            </a:extLst>
          </p:cNvPr>
          <p:cNvCxnSpPr>
            <a:cxnSpLocks/>
          </p:cNvCxnSpPr>
          <p:nvPr/>
        </p:nvCxnSpPr>
        <p:spPr>
          <a:xfrm flipH="1" flipV="1">
            <a:off x="5465527" y="1408497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B934899F-7CEC-4A3E-ACB2-06FE21A6FFE9}"/>
              </a:ext>
            </a:extLst>
          </p:cNvPr>
          <p:cNvCxnSpPr>
            <a:cxnSpLocks/>
          </p:cNvCxnSpPr>
          <p:nvPr/>
        </p:nvCxnSpPr>
        <p:spPr>
          <a:xfrm flipH="1" flipV="1">
            <a:off x="3670760" y="1394766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A0F6A765-375F-4E22-A50E-E5ADD7CEE508}"/>
              </a:ext>
            </a:extLst>
          </p:cNvPr>
          <p:cNvCxnSpPr>
            <a:cxnSpLocks/>
          </p:cNvCxnSpPr>
          <p:nvPr/>
        </p:nvCxnSpPr>
        <p:spPr>
          <a:xfrm flipH="1" flipV="1">
            <a:off x="1890477" y="1395797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A447700-FBB5-4EFE-8326-725A52B84651}"/>
              </a:ext>
            </a:extLst>
          </p:cNvPr>
          <p:cNvSpPr/>
          <p:nvPr/>
        </p:nvSpPr>
        <p:spPr>
          <a:xfrm rot="16200000">
            <a:off x="573344" y="3749312"/>
            <a:ext cx="2037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экосистемы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8D606F-A9B6-4D88-8F66-0739986D4F2D}"/>
              </a:ext>
            </a:extLst>
          </p:cNvPr>
          <p:cNvSpPr/>
          <p:nvPr/>
        </p:nvSpPr>
        <p:spPr>
          <a:xfrm rot="16200000">
            <a:off x="776549" y="1086411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экосистемы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A0B87F9-52D4-4C1D-AA79-E326D084ABE5}"/>
              </a:ext>
            </a:extLst>
          </p:cNvPr>
          <p:cNvCxnSpPr>
            <a:cxnSpLocks/>
          </p:cNvCxnSpPr>
          <p:nvPr/>
        </p:nvCxnSpPr>
        <p:spPr>
          <a:xfrm flipH="1" flipV="1">
            <a:off x="166719" y="1411699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Овал 68">
            <a:extLst>
              <a:ext uri="{FF2B5EF4-FFF2-40B4-BE49-F238E27FC236}">
                <a16:creationId xmlns:a16="http://schemas.microsoft.com/office/drawing/2014/main" id="{A08186E6-DC86-45B6-A8FC-B184C284394F}"/>
              </a:ext>
            </a:extLst>
          </p:cNvPr>
          <p:cNvSpPr/>
          <p:nvPr/>
        </p:nvSpPr>
        <p:spPr>
          <a:xfrm>
            <a:off x="141915" y="2239022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A4EBB6B7-3B85-4E61-9436-7BA5B6ECD7C7}"/>
              </a:ext>
            </a:extLst>
          </p:cNvPr>
          <p:cNvSpPr/>
          <p:nvPr/>
        </p:nvSpPr>
        <p:spPr>
          <a:xfrm>
            <a:off x="2001673" y="1953852"/>
            <a:ext cx="180794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Клиент находит информацию о бонусах социальной карты </a:t>
            </a:r>
          </a:p>
          <a:p>
            <a:r>
              <a:rPr lang="ru-RU" sz="800" dirty="0">
                <a:latin typeface="Calibri" panose="020F0502020204030204" pitchFamily="34" charset="0"/>
                <a:cs typeface="Times New Roman" panose="02020603050405020304" pitchFamily="18" charset="0"/>
              </a:rPr>
              <a:t>или</a:t>
            </a:r>
          </a:p>
          <a:p>
            <a:r>
              <a:rPr lang="ru-RU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Клиент знакомится с </a:t>
            </a:r>
            <a:r>
              <a:rPr lang="ru-RU" sz="1050" dirty="0" err="1">
                <a:latin typeface="Calibri" panose="020F0502020204030204" pitchFamily="34" charset="0"/>
                <a:cs typeface="Times New Roman" panose="02020603050405020304" pitchFamily="18" charset="0"/>
              </a:rPr>
              <a:t>утилитом</a:t>
            </a:r>
            <a:r>
              <a:rPr lang="ru-RU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«социальный калькулятор» в приложении </a:t>
            </a:r>
            <a:r>
              <a:rPr lang="ru-RU" sz="1050" dirty="0" err="1">
                <a:latin typeface="Calibri" panose="020F0502020204030204" pitchFamily="34" charset="0"/>
                <a:cs typeface="Times New Roman" panose="02020603050405020304" pitchFamily="18" charset="0"/>
              </a:rPr>
              <a:t>ВТБонлайн</a:t>
            </a:r>
            <a:r>
              <a:rPr lang="ru-RU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800" dirty="0">
                <a:latin typeface="Calibri" panose="020F0502020204030204" pitchFamily="34" charset="0"/>
                <a:cs typeface="Times New Roman" panose="02020603050405020304" pitchFamily="18" charset="0"/>
              </a:rPr>
              <a:t>или</a:t>
            </a:r>
          </a:p>
          <a:p>
            <a:r>
              <a:rPr lang="ru-RU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Клиент приходит в отделение банка для уточнения информации по «социальной» карте</a:t>
            </a:r>
            <a:endParaRPr lang="ru-RU" sz="1050" dirty="0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93205C1-FAAC-4F64-9714-F9E078B33C27}"/>
              </a:ext>
            </a:extLst>
          </p:cNvPr>
          <p:cNvSpPr/>
          <p:nvPr/>
        </p:nvSpPr>
        <p:spPr>
          <a:xfrm>
            <a:off x="5567321" y="2316207"/>
            <a:ext cx="15825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Приобщение клиента к экосистеме «ВТБ с первых дней»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75270A2-016C-4476-89AD-FD81E8A0DFD0}"/>
              </a:ext>
            </a:extLst>
          </p:cNvPr>
          <p:cNvSpPr/>
          <p:nvPr/>
        </p:nvSpPr>
        <p:spPr>
          <a:xfrm>
            <a:off x="176771" y="4182387"/>
            <a:ext cx="8906824" cy="71726"/>
          </a:xfrm>
          <a:prstGeom prst="rect">
            <a:avLst/>
          </a:prstGeom>
          <a:gradFill flip="none" rotWithShape="1">
            <a:gsLst>
              <a:gs pos="0">
                <a:srgbClr val="3D83EF"/>
              </a:gs>
              <a:gs pos="100000">
                <a:schemeClr val="accent6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64AC20A-628F-4FCB-99A1-C71149313382}"/>
              </a:ext>
            </a:extLst>
          </p:cNvPr>
          <p:cNvSpPr/>
          <p:nvPr/>
        </p:nvSpPr>
        <p:spPr>
          <a:xfrm>
            <a:off x="961936" y="3946109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2000" b="1" dirty="0">
              <a:solidFill>
                <a:srgbClr val="142B56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571512A-5060-4928-B2C5-70EDC3AEFD87}"/>
              </a:ext>
            </a:extLst>
          </p:cNvPr>
          <p:cNvSpPr/>
          <p:nvPr/>
        </p:nvSpPr>
        <p:spPr>
          <a:xfrm>
            <a:off x="151441" y="1282446"/>
            <a:ext cx="1742985" cy="613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D573764C-237F-40EF-8729-EC86CB73CEFF}"/>
              </a:ext>
            </a:extLst>
          </p:cNvPr>
          <p:cNvSpPr/>
          <p:nvPr/>
        </p:nvSpPr>
        <p:spPr>
          <a:xfrm>
            <a:off x="137549" y="1205678"/>
            <a:ext cx="1861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Знакомство клиента с предложением банка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61FE3B8-CFA4-4B09-BCD0-657DE31BD6EA}"/>
              </a:ext>
            </a:extLst>
          </p:cNvPr>
          <p:cNvSpPr/>
          <p:nvPr/>
        </p:nvSpPr>
        <p:spPr>
          <a:xfrm>
            <a:off x="222994" y="2112810"/>
            <a:ext cx="18288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Акция «Молоко детям»</a:t>
            </a: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Подарок мамам в роддома от ВТБ</a:t>
            </a:r>
          </a:p>
          <a:p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Витамины детям</a:t>
            </a:r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0A372945-979F-4EDB-948E-591EC5077128}"/>
              </a:ext>
            </a:extLst>
          </p:cNvPr>
          <p:cNvSpPr/>
          <p:nvPr/>
        </p:nvSpPr>
        <p:spPr>
          <a:xfrm>
            <a:off x="144631" y="2869128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180AD9E4-B9D2-4B45-8F21-9BE4D906358F}"/>
              </a:ext>
            </a:extLst>
          </p:cNvPr>
          <p:cNvSpPr/>
          <p:nvPr/>
        </p:nvSpPr>
        <p:spPr>
          <a:xfrm>
            <a:off x="1869048" y="2039184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F6BCD658-519B-48F9-9015-5ACBD80B786F}"/>
              </a:ext>
            </a:extLst>
          </p:cNvPr>
          <p:cNvSpPr/>
          <p:nvPr/>
        </p:nvSpPr>
        <p:spPr>
          <a:xfrm>
            <a:off x="1887015" y="3413564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60F088B8-98D5-4BA6-806D-A27832B71133}"/>
              </a:ext>
            </a:extLst>
          </p:cNvPr>
          <p:cNvSpPr/>
          <p:nvPr/>
        </p:nvSpPr>
        <p:spPr>
          <a:xfrm>
            <a:off x="150382" y="3536962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A7B2C37F-8D2D-4AD6-B609-414860DADF97}"/>
              </a:ext>
            </a:extLst>
          </p:cNvPr>
          <p:cNvSpPr/>
          <p:nvPr/>
        </p:nvSpPr>
        <p:spPr>
          <a:xfrm>
            <a:off x="1938613" y="1282446"/>
            <a:ext cx="1742985" cy="613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FEF84A00-F968-4B7A-8991-1772DB631A4C}"/>
              </a:ext>
            </a:extLst>
          </p:cNvPr>
          <p:cNvSpPr/>
          <p:nvPr/>
        </p:nvSpPr>
        <p:spPr>
          <a:xfrm>
            <a:off x="1858863" y="1335702"/>
            <a:ext cx="1861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Вовлечение клиента в систему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E6D8D1C7-3C07-4723-A332-D5950FB38772}"/>
              </a:ext>
            </a:extLst>
          </p:cNvPr>
          <p:cNvSpPr/>
          <p:nvPr/>
        </p:nvSpPr>
        <p:spPr>
          <a:xfrm>
            <a:off x="959265" y="4050044"/>
            <a:ext cx="307779" cy="307779"/>
          </a:xfrm>
          <a:prstGeom prst="ellipse">
            <a:avLst/>
          </a:prstGeom>
          <a:solidFill>
            <a:srgbClr val="E7E6EB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AF28EDD0-E6C9-4DA0-9570-34F06DE471FD}"/>
              </a:ext>
            </a:extLst>
          </p:cNvPr>
          <p:cNvSpPr/>
          <p:nvPr/>
        </p:nvSpPr>
        <p:spPr>
          <a:xfrm>
            <a:off x="961936" y="4010272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2000" b="1" dirty="0">
              <a:solidFill>
                <a:srgbClr val="142B56"/>
              </a:solidFill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A094DC81-C962-4E37-B650-D45C39D2A4B7}"/>
              </a:ext>
            </a:extLst>
          </p:cNvPr>
          <p:cNvSpPr/>
          <p:nvPr/>
        </p:nvSpPr>
        <p:spPr>
          <a:xfrm>
            <a:off x="4438217" y="4067510"/>
            <a:ext cx="307779" cy="310194"/>
          </a:xfrm>
          <a:prstGeom prst="ellipse">
            <a:avLst/>
          </a:prstGeom>
          <a:solidFill>
            <a:srgbClr val="E7E6EB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CC2B4F89-E6D1-49E3-884C-EDCA4F7B044A}"/>
              </a:ext>
            </a:extLst>
          </p:cNvPr>
          <p:cNvSpPr/>
          <p:nvPr/>
        </p:nvSpPr>
        <p:spPr>
          <a:xfrm>
            <a:off x="4446986" y="4021344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sz="2000" b="1" dirty="0">
              <a:solidFill>
                <a:srgbClr val="142B56"/>
              </a:solidFill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1900B996-E8DE-40B0-BC13-45AF42E1496C}"/>
              </a:ext>
            </a:extLst>
          </p:cNvPr>
          <p:cNvSpPr/>
          <p:nvPr/>
        </p:nvSpPr>
        <p:spPr>
          <a:xfrm>
            <a:off x="1872062" y="2649399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1E22AC6C-CD94-4117-9AC4-97B191967F44}"/>
              </a:ext>
            </a:extLst>
          </p:cNvPr>
          <p:cNvSpPr/>
          <p:nvPr/>
        </p:nvSpPr>
        <p:spPr>
          <a:xfrm>
            <a:off x="3730874" y="1276774"/>
            <a:ext cx="1742985" cy="613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22340D82-DBA4-4340-9E1B-078D57CBDE41}"/>
              </a:ext>
            </a:extLst>
          </p:cNvPr>
          <p:cNvSpPr/>
          <p:nvPr/>
        </p:nvSpPr>
        <p:spPr>
          <a:xfrm>
            <a:off x="3651124" y="1223350"/>
            <a:ext cx="1861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Получение социальной карты ВТБ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396CAC-6483-4BBC-AF8C-20B3893C6A5D}"/>
              </a:ext>
            </a:extLst>
          </p:cNvPr>
          <p:cNvSpPr/>
          <p:nvPr/>
        </p:nvSpPr>
        <p:spPr>
          <a:xfrm>
            <a:off x="3730876" y="1944668"/>
            <a:ext cx="187522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Дает согласие на обработку его данных банком ВТБ с ЕПГУ</a:t>
            </a:r>
          </a:p>
          <a:p>
            <a:endParaRPr lang="ru-RU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Привязывает свой социальный счет в личной карточке на ЕПГУ</a:t>
            </a:r>
          </a:p>
          <a:p>
            <a:endParaRPr lang="ru-RU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Вводит реквизиты социального счета ВТБ на ЕПГУ</a:t>
            </a:r>
          </a:p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561966C5-E831-4F9B-B417-8F26D11EC3AF}"/>
              </a:ext>
            </a:extLst>
          </p:cNvPr>
          <p:cNvSpPr/>
          <p:nvPr/>
        </p:nvSpPr>
        <p:spPr>
          <a:xfrm>
            <a:off x="1869048" y="2635360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2D865370-14CD-4604-82DB-E20AF183354C}"/>
              </a:ext>
            </a:extLst>
          </p:cNvPr>
          <p:cNvSpPr/>
          <p:nvPr/>
        </p:nvSpPr>
        <p:spPr>
          <a:xfrm>
            <a:off x="3647048" y="2073385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62E94AD8-7E06-447F-9EE6-0E090C16514C}"/>
              </a:ext>
            </a:extLst>
          </p:cNvPr>
          <p:cNvSpPr/>
          <p:nvPr/>
        </p:nvSpPr>
        <p:spPr>
          <a:xfrm>
            <a:off x="3653732" y="2762269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5B6A7956-79FB-402E-A8B4-756E099DCBD3}"/>
              </a:ext>
            </a:extLst>
          </p:cNvPr>
          <p:cNvSpPr/>
          <p:nvPr/>
        </p:nvSpPr>
        <p:spPr>
          <a:xfrm>
            <a:off x="3666432" y="3492519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F74F4774-E19E-48C8-8C36-198886DF9FB3}"/>
              </a:ext>
            </a:extLst>
          </p:cNvPr>
          <p:cNvSpPr/>
          <p:nvPr/>
        </p:nvSpPr>
        <p:spPr>
          <a:xfrm>
            <a:off x="5511085" y="1426729"/>
            <a:ext cx="1861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Удержание клиента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77A77EC0-2D8E-4E6C-9B77-24C93B5E26FB}"/>
              </a:ext>
            </a:extLst>
          </p:cNvPr>
          <p:cNvSpPr/>
          <p:nvPr/>
        </p:nvSpPr>
        <p:spPr>
          <a:xfrm>
            <a:off x="2794837" y="4063700"/>
            <a:ext cx="307779" cy="307779"/>
          </a:xfrm>
          <a:prstGeom prst="ellipse">
            <a:avLst/>
          </a:prstGeom>
          <a:solidFill>
            <a:srgbClr val="E7E6EB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F77E7F26-2658-435D-9BAC-55ABC59DB59F}"/>
              </a:ext>
            </a:extLst>
          </p:cNvPr>
          <p:cNvSpPr/>
          <p:nvPr/>
        </p:nvSpPr>
        <p:spPr>
          <a:xfrm>
            <a:off x="2797256" y="4017534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000" b="1" dirty="0">
              <a:solidFill>
                <a:srgbClr val="142B56"/>
              </a:solidFill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99BD0EA3-B7EE-4FA6-BD69-75E01BCF72D6}"/>
              </a:ext>
            </a:extLst>
          </p:cNvPr>
          <p:cNvSpPr/>
          <p:nvPr/>
        </p:nvSpPr>
        <p:spPr>
          <a:xfrm>
            <a:off x="5439567" y="2440022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65224185-0433-4770-9014-51FDA250DD83}"/>
              </a:ext>
            </a:extLst>
          </p:cNvPr>
          <p:cNvSpPr/>
          <p:nvPr/>
        </p:nvSpPr>
        <p:spPr>
          <a:xfrm>
            <a:off x="7305884" y="1266524"/>
            <a:ext cx="1742985" cy="613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B853932-88EE-4895-9A48-9E67F12756AB}"/>
              </a:ext>
            </a:extLst>
          </p:cNvPr>
          <p:cNvSpPr/>
          <p:nvPr/>
        </p:nvSpPr>
        <p:spPr>
          <a:xfrm>
            <a:off x="7205387" y="1423780"/>
            <a:ext cx="1861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Адвокат бренда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06153D8-73CA-4C9B-90EF-6887A35690A0}"/>
              </a:ext>
            </a:extLst>
          </p:cNvPr>
          <p:cNvSpPr/>
          <p:nvPr/>
        </p:nvSpPr>
        <p:spPr>
          <a:xfrm>
            <a:off x="7371845" y="2293154"/>
            <a:ext cx="1756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Клиент доволен качественным сервисом и рассказывает о нем другим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BE3FC29-D6DA-4099-91FE-1AC8BECF78E8}"/>
              </a:ext>
            </a:extLst>
          </p:cNvPr>
          <p:cNvSpPr/>
          <p:nvPr/>
        </p:nvSpPr>
        <p:spPr>
          <a:xfrm>
            <a:off x="6226377" y="4067510"/>
            <a:ext cx="307779" cy="310194"/>
          </a:xfrm>
          <a:prstGeom prst="ellipse">
            <a:avLst/>
          </a:prstGeom>
          <a:solidFill>
            <a:srgbClr val="E7E6EB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F8489A6D-7A67-4C0C-8245-2DA2C66062FB}"/>
              </a:ext>
            </a:extLst>
          </p:cNvPr>
          <p:cNvSpPr/>
          <p:nvPr/>
        </p:nvSpPr>
        <p:spPr>
          <a:xfrm>
            <a:off x="6235146" y="4021344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sz="2000" b="1" dirty="0">
              <a:solidFill>
                <a:srgbClr val="142B56"/>
              </a:solidFill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1B0C7A7A-F876-4E32-B777-6E28E3A62415}"/>
              </a:ext>
            </a:extLst>
          </p:cNvPr>
          <p:cNvSpPr/>
          <p:nvPr/>
        </p:nvSpPr>
        <p:spPr>
          <a:xfrm>
            <a:off x="8050097" y="4042110"/>
            <a:ext cx="307779" cy="310194"/>
          </a:xfrm>
          <a:prstGeom prst="ellipse">
            <a:avLst/>
          </a:prstGeom>
          <a:solidFill>
            <a:srgbClr val="E7E6EB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RU" sz="2400" dirty="0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3022FE85-4F52-4A2C-8DA2-AC591748D8DC}"/>
              </a:ext>
            </a:extLst>
          </p:cNvPr>
          <p:cNvSpPr/>
          <p:nvPr/>
        </p:nvSpPr>
        <p:spPr>
          <a:xfrm>
            <a:off x="8058866" y="3995944"/>
            <a:ext cx="743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42B5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ru-RU" sz="2000" b="1" dirty="0">
              <a:solidFill>
                <a:srgbClr val="142B56"/>
              </a:solidFill>
            </a:endParaRPr>
          </a:p>
        </p:txBody>
      </p: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8492D95F-15CE-4D15-BE28-7DD749A21CBC}"/>
              </a:ext>
            </a:extLst>
          </p:cNvPr>
          <p:cNvCxnSpPr>
            <a:cxnSpLocks/>
          </p:cNvCxnSpPr>
          <p:nvPr/>
        </p:nvCxnSpPr>
        <p:spPr>
          <a:xfrm flipH="1" flipV="1">
            <a:off x="9038037" y="1421197"/>
            <a:ext cx="45558" cy="2829967"/>
          </a:xfrm>
          <a:prstGeom prst="line">
            <a:avLst/>
          </a:prstGeom>
          <a:ln w="34925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Овал 116">
            <a:extLst>
              <a:ext uri="{FF2B5EF4-FFF2-40B4-BE49-F238E27FC236}">
                <a16:creationId xmlns:a16="http://schemas.microsoft.com/office/drawing/2014/main" id="{D9759BD2-CDED-4664-B759-AA42A125BECA}"/>
              </a:ext>
            </a:extLst>
          </p:cNvPr>
          <p:cNvSpPr/>
          <p:nvPr/>
        </p:nvSpPr>
        <p:spPr>
          <a:xfrm>
            <a:off x="7227727" y="2419702"/>
            <a:ext cx="80317" cy="80317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5FEE9367-7D0C-4DD1-9EF5-F45D03E729E5}"/>
              </a:ext>
            </a:extLst>
          </p:cNvPr>
          <p:cNvSpPr/>
          <p:nvPr/>
        </p:nvSpPr>
        <p:spPr>
          <a:xfrm>
            <a:off x="0" y="269358"/>
            <a:ext cx="9092499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E20119C7-5F1F-4AFC-9BC1-DEA635E02D5D}"/>
              </a:ext>
            </a:extLst>
          </p:cNvPr>
          <p:cNvSpPr/>
          <p:nvPr/>
        </p:nvSpPr>
        <p:spPr>
          <a:xfrm>
            <a:off x="-370620" y="317396"/>
            <a:ext cx="10730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Клиентский путь глазами банка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8674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E466F-50BC-4D29-BD95-F1F96A10C59D}"/>
              </a:ext>
            </a:extLst>
          </p:cNvPr>
          <p:cNvSpPr/>
          <p:nvPr/>
        </p:nvSpPr>
        <p:spPr>
          <a:xfrm>
            <a:off x="1701799" y="1415018"/>
            <a:ext cx="62399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Удобный для клиентов сервис получения социальных выплат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Повышение осведомленности потенциальных клиентов о существовании данной услуги в банке ВТБ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Формирование образа ВТБ как социального банка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Повышение лояльности клиентов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Расширение клиентской базы</a:t>
            </a:r>
            <a:endParaRPr lang="ru-RU" sz="2000" dirty="0"/>
          </a:p>
        </p:txBody>
      </p:sp>
      <p:sp>
        <p:nvSpPr>
          <p:cNvPr id="6" name="Google Shape;184;p19">
            <a:extLst>
              <a:ext uri="{FF2B5EF4-FFF2-40B4-BE49-F238E27FC236}">
                <a16:creationId xmlns:a16="http://schemas.microsoft.com/office/drawing/2014/main" id="{D4BD1E64-D831-40C4-AE0D-532B3B0DFEC8}"/>
              </a:ext>
            </a:extLst>
          </p:cNvPr>
          <p:cNvSpPr/>
          <p:nvPr/>
        </p:nvSpPr>
        <p:spPr>
          <a:xfrm rot="-5400000">
            <a:off x="-1746300" y="2030250"/>
            <a:ext cx="5219700" cy="1121100"/>
          </a:xfrm>
          <a:prstGeom prst="rect">
            <a:avLst/>
          </a:prstGeom>
          <a:solidFill>
            <a:srgbClr val="F8B65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5;p19">
            <a:extLst>
              <a:ext uri="{FF2B5EF4-FFF2-40B4-BE49-F238E27FC236}">
                <a16:creationId xmlns:a16="http://schemas.microsoft.com/office/drawing/2014/main" id="{FAF44099-BF73-481E-836E-0660D19BEBD8}"/>
              </a:ext>
            </a:extLst>
          </p:cNvPr>
          <p:cNvSpPr txBox="1"/>
          <p:nvPr/>
        </p:nvSpPr>
        <p:spPr>
          <a:xfrm rot="-5400000">
            <a:off x="-1408650" y="2214325"/>
            <a:ext cx="4683000" cy="538800"/>
          </a:xfrm>
          <a:prstGeom prst="rect">
            <a:avLst/>
          </a:prstGeom>
          <a:solidFill>
            <a:srgbClr val="F8B65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/>
              <a:t>Что мы получаем</a:t>
            </a:r>
            <a:endParaRPr sz="2300" b="1" dirty="0"/>
          </a:p>
        </p:txBody>
      </p:sp>
    </p:spTree>
    <p:extLst>
      <p:ext uri="{BB962C8B-B14F-4D97-AF65-F5344CB8AC3E}">
        <p14:creationId xmlns:p14="http://schemas.microsoft.com/office/powerpoint/2010/main" val="82149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A0B87F9-52D4-4C1D-AA79-E326D084ABE5}"/>
              </a:ext>
            </a:extLst>
          </p:cNvPr>
          <p:cNvCxnSpPr>
            <a:cxnSpLocks/>
          </p:cNvCxnSpPr>
          <p:nvPr/>
        </p:nvCxnSpPr>
        <p:spPr>
          <a:xfrm>
            <a:off x="1085866" y="1950428"/>
            <a:ext cx="7366620" cy="19625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D7F9C65A-E763-41E4-B923-5FA9C500F5C3}"/>
              </a:ext>
            </a:extLst>
          </p:cNvPr>
          <p:cNvCxnSpPr>
            <a:cxnSpLocks/>
          </p:cNvCxnSpPr>
          <p:nvPr/>
        </p:nvCxnSpPr>
        <p:spPr>
          <a:xfrm flipV="1">
            <a:off x="3523574" y="1580457"/>
            <a:ext cx="0" cy="424986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69854A29-E4D2-42EE-A8B2-70A88EF76DDE}"/>
              </a:ext>
            </a:extLst>
          </p:cNvPr>
          <p:cNvCxnSpPr>
            <a:cxnSpLocks/>
          </p:cNvCxnSpPr>
          <p:nvPr/>
        </p:nvCxnSpPr>
        <p:spPr>
          <a:xfrm flipV="1">
            <a:off x="6249842" y="3231458"/>
            <a:ext cx="0" cy="424986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E1459513-81F4-42C2-BE8E-BC7ED9DCAC71}"/>
              </a:ext>
            </a:extLst>
          </p:cNvPr>
          <p:cNvCxnSpPr>
            <a:cxnSpLocks/>
          </p:cNvCxnSpPr>
          <p:nvPr/>
        </p:nvCxnSpPr>
        <p:spPr>
          <a:xfrm flipV="1">
            <a:off x="7299711" y="1487323"/>
            <a:ext cx="0" cy="424986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060291A2-FBED-4FDD-BEC5-399D60A8D451}"/>
              </a:ext>
            </a:extLst>
          </p:cNvPr>
          <p:cNvSpPr/>
          <p:nvPr/>
        </p:nvSpPr>
        <p:spPr>
          <a:xfrm>
            <a:off x="7210153" y="1892281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B45488B1-3E14-42D4-96A4-7067C106984C}"/>
              </a:ext>
            </a:extLst>
          </p:cNvPr>
          <p:cNvSpPr/>
          <p:nvPr/>
        </p:nvSpPr>
        <p:spPr>
          <a:xfrm>
            <a:off x="4565172" y="336521"/>
            <a:ext cx="1618414" cy="1111530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DC840C88-8C40-4918-B6F3-9034C372435D}"/>
              </a:ext>
            </a:extLst>
          </p:cNvPr>
          <p:cNvSpPr/>
          <p:nvPr/>
        </p:nvSpPr>
        <p:spPr>
          <a:xfrm>
            <a:off x="1031323" y="715506"/>
            <a:ext cx="1328433" cy="966723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4152E542-59CB-4391-8AC8-505B49E3AFB2}"/>
              </a:ext>
            </a:extLst>
          </p:cNvPr>
          <p:cNvCxnSpPr>
            <a:cxnSpLocks/>
          </p:cNvCxnSpPr>
          <p:nvPr/>
        </p:nvCxnSpPr>
        <p:spPr>
          <a:xfrm flipV="1">
            <a:off x="1159033" y="3167740"/>
            <a:ext cx="7257144" cy="34996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84;p19">
            <a:extLst>
              <a:ext uri="{FF2B5EF4-FFF2-40B4-BE49-F238E27FC236}">
                <a16:creationId xmlns:a16="http://schemas.microsoft.com/office/drawing/2014/main" id="{6DDECBB0-5FFB-4038-B179-B9A33C1FED20}"/>
              </a:ext>
            </a:extLst>
          </p:cNvPr>
          <p:cNvSpPr/>
          <p:nvPr/>
        </p:nvSpPr>
        <p:spPr>
          <a:xfrm rot="-5400000">
            <a:off x="-2092763" y="2226120"/>
            <a:ext cx="5219700" cy="729359"/>
          </a:xfrm>
          <a:prstGeom prst="rect">
            <a:avLst/>
          </a:prstGeom>
          <a:solidFill>
            <a:srgbClr val="F8B65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5;p19">
            <a:extLst>
              <a:ext uri="{FF2B5EF4-FFF2-40B4-BE49-F238E27FC236}">
                <a16:creationId xmlns:a16="http://schemas.microsoft.com/office/drawing/2014/main" id="{002D47DE-EEC2-41FE-AE9F-05B165FCDCF4}"/>
              </a:ext>
            </a:extLst>
          </p:cNvPr>
          <p:cNvSpPr txBox="1"/>
          <p:nvPr/>
        </p:nvSpPr>
        <p:spPr>
          <a:xfrm rot="-5400000">
            <a:off x="-1978424" y="2247002"/>
            <a:ext cx="4992810" cy="800189"/>
          </a:xfrm>
          <a:prstGeom prst="rect">
            <a:avLst/>
          </a:prstGeom>
          <a:solidFill>
            <a:srgbClr val="F8B65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/>
              <a:t>Первоначальная идея </a:t>
            </a:r>
            <a:r>
              <a:rPr lang="ru-RU" sz="2000" b="1" dirty="0"/>
              <a:t>Клиентского пути</a:t>
            </a:r>
            <a:endParaRPr sz="20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04FCDC-4007-4B35-8DA6-8784BD21518A}"/>
              </a:ext>
            </a:extLst>
          </p:cNvPr>
          <p:cNvSpPr/>
          <p:nvPr/>
        </p:nvSpPr>
        <p:spPr>
          <a:xfrm rot="16200000">
            <a:off x="6199582" y="2197544"/>
            <a:ext cx="5162551" cy="729360"/>
          </a:xfrm>
          <a:prstGeom prst="rect">
            <a:avLst/>
          </a:prstGeom>
          <a:solidFill>
            <a:srgbClr val="3D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784C11F7-C783-491A-BA93-67F5D24BA089}"/>
              </a:ext>
            </a:extLst>
          </p:cNvPr>
          <p:cNvCxnSpPr>
            <a:cxnSpLocks/>
          </p:cNvCxnSpPr>
          <p:nvPr/>
        </p:nvCxnSpPr>
        <p:spPr>
          <a:xfrm flipH="1" flipV="1">
            <a:off x="1615207" y="3172202"/>
            <a:ext cx="1040" cy="551371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0058FE1-D1A2-4631-BC95-DA2C98A9BB3E}"/>
              </a:ext>
            </a:extLst>
          </p:cNvPr>
          <p:cNvCxnSpPr>
            <a:cxnSpLocks/>
          </p:cNvCxnSpPr>
          <p:nvPr/>
        </p:nvCxnSpPr>
        <p:spPr>
          <a:xfrm flipV="1">
            <a:off x="1733876" y="1694974"/>
            <a:ext cx="0" cy="269515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90D1EBA-EDFD-4D0A-BA91-E3875DCBB6E7}"/>
              </a:ext>
            </a:extLst>
          </p:cNvPr>
          <p:cNvCxnSpPr>
            <a:cxnSpLocks/>
          </p:cNvCxnSpPr>
          <p:nvPr/>
        </p:nvCxnSpPr>
        <p:spPr>
          <a:xfrm flipV="1">
            <a:off x="5403175" y="1453457"/>
            <a:ext cx="0" cy="424986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A742F3D3-7561-4F56-9BD7-5F1294E65CED}"/>
              </a:ext>
            </a:extLst>
          </p:cNvPr>
          <p:cNvSpPr/>
          <p:nvPr/>
        </p:nvSpPr>
        <p:spPr>
          <a:xfrm>
            <a:off x="3379515" y="310761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644769E-1A3C-4B78-8C31-A934620E29BD}"/>
              </a:ext>
            </a:extLst>
          </p:cNvPr>
          <p:cNvSpPr/>
          <p:nvPr/>
        </p:nvSpPr>
        <p:spPr>
          <a:xfrm>
            <a:off x="1900191" y="3933907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F6126F61-F13D-4C29-86C8-CCBF7727103C}"/>
              </a:ext>
            </a:extLst>
          </p:cNvPr>
          <p:cNvSpPr/>
          <p:nvPr/>
        </p:nvSpPr>
        <p:spPr>
          <a:xfrm>
            <a:off x="1008613" y="1864308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369AF89-851A-472E-B5AC-B27ADC0BAC25}"/>
              </a:ext>
            </a:extLst>
          </p:cNvPr>
          <p:cNvSpPr/>
          <p:nvPr/>
        </p:nvSpPr>
        <p:spPr>
          <a:xfrm>
            <a:off x="3434282" y="187958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30E1021-80B4-4A4D-9059-438150C080F4}"/>
              </a:ext>
            </a:extLst>
          </p:cNvPr>
          <p:cNvSpPr/>
          <p:nvPr/>
        </p:nvSpPr>
        <p:spPr>
          <a:xfrm>
            <a:off x="5313619" y="1879580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A5B4944-E14A-4726-95CB-CEC89075474D}"/>
              </a:ext>
            </a:extLst>
          </p:cNvPr>
          <p:cNvSpPr/>
          <p:nvPr/>
        </p:nvSpPr>
        <p:spPr>
          <a:xfrm>
            <a:off x="1646493" y="1881241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11A1E256-6EED-4C3F-82E9-38A02AE5F4D1}"/>
              </a:ext>
            </a:extLst>
          </p:cNvPr>
          <p:cNvSpPr/>
          <p:nvPr/>
        </p:nvSpPr>
        <p:spPr>
          <a:xfrm>
            <a:off x="6154702" y="3114145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54FEB2-7E66-49A9-8035-FADED87EF078}"/>
              </a:ext>
            </a:extLst>
          </p:cNvPr>
          <p:cNvSpPr/>
          <p:nvPr/>
        </p:nvSpPr>
        <p:spPr>
          <a:xfrm>
            <a:off x="1117535" y="3697926"/>
            <a:ext cx="1012544" cy="727182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D573764C-237F-40EF-8729-EC86CB73CEFF}"/>
              </a:ext>
            </a:extLst>
          </p:cNvPr>
          <p:cNvSpPr/>
          <p:nvPr/>
        </p:nvSpPr>
        <p:spPr>
          <a:xfrm>
            <a:off x="1183754" y="3781505"/>
            <a:ext cx="9251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 посещает банк ВТБ</a:t>
            </a:r>
            <a:endParaRPr lang="ru-RU" sz="1100" dirty="0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08186E6-DC86-45B6-A8FC-B184C284394F}"/>
              </a:ext>
            </a:extLst>
          </p:cNvPr>
          <p:cNvSpPr/>
          <p:nvPr/>
        </p:nvSpPr>
        <p:spPr>
          <a:xfrm>
            <a:off x="1523514" y="3104667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A4EBB6B7-3B85-4E61-9436-7BA5B6ECD7C7}"/>
              </a:ext>
            </a:extLst>
          </p:cNvPr>
          <p:cNvSpPr/>
          <p:nvPr/>
        </p:nvSpPr>
        <p:spPr>
          <a:xfrm>
            <a:off x="1038014" y="681289"/>
            <a:ext cx="1338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Клиент видит в приложении новую утилиту «мои </a:t>
            </a:r>
            <a:r>
              <a:rPr lang="ru-RU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соц.выплаты</a:t>
            </a:r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200" dirty="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7FCE72B-6E35-4817-8979-186ED9D6DE70}"/>
              </a:ext>
            </a:extLst>
          </p:cNvPr>
          <p:cNvSpPr/>
          <p:nvPr/>
        </p:nvSpPr>
        <p:spPr>
          <a:xfrm>
            <a:off x="1054799" y="3104667"/>
            <a:ext cx="179111" cy="179111"/>
          </a:xfrm>
          <a:prstGeom prst="ellipse">
            <a:avLst/>
          </a:prstGeom>
          <a:solidFill>
            <a:srgbClr val="14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rgbClr val="2371DA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1B4BCE-C85C-4783-BB6B-511822E580E2}"/>
              </a:ext>
            </a:extLst>
          </p:cNvPr>
          <p:cNvSpPr/>
          <p:nvPr/>
        </p:nvSpPr>
        <p:spPr>
          <a:xfrm>
            <a:off x="2646975" y="3505586"/>
            <a:ext cx="1727272" cy="1098338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B853932-88EE-4895-9A48-9E67F12756AB}"/>
              </a:ext>
            </a:extLst>
          </p:cNvPr>
          <p:cNvSpPr/>
          <p:nvPr/>
        </p:nvSpPr>
        <p:spPr>
          <a:xfrm>
            <a:off x="2604646" y="3539454"/>
            <a:ext cx="17779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Сотрудники ознакамливают его с возможностью оформления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проактивных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выплат</a:t>
            </a:r>
            <a:endParaRPr lang="ru-RU" sz="1200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3118220-BDD2-4DF6-BD81-45B86E95E153}"/>
              </a:ext>
            </a:extLst>
          </p:cNvPr>
          <p:cNvCxnSpPr>
            <a:cxnSpLocks/>
          </p:cNvCxnSpPr>
          <p:nvPr/>
        </p:nvCxnSpPr>
        <p:spPr>
          <a:xfrm flipH="1" flipV="1">
            <a:off x="3461273" y="3276253"/>
            <a:ext cx="3298" cy="220462"/>
          </a:xfrm>
          <a:prstGeom prst="line">
            <a:avLst/>
          </a:prstGeom>
          <a:ln w="57150">
            <a:solidFill>
              <a:srgbClr val="142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642B0A9B-DE60-4A05-8AC7-4E2BCEA16567}"/>
              </a:ext>
            </a:extLst>
          </p:cNvPr>
          <p:cNvSpPr/>
          <p:nvPr/>
        </p:nvSpPr>
        <p:spPr>
          <a:xfrm>
            <a:off x="2535106" y="193024"/>
            <a:ext cx="1934880" cy="1473322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33D6C83-10C5-484F-8D69-A026D4EDAFEB}"/>
              </a:ext>
            </a:extLst>
          </p:cNvPr>
          <p:cNvSpPr/>
          <p:nvPr/>
        </p:nvSpPr>
        <p:spPr>
          <a:xfrm>
            <a:off x="4668176" y="353526"/>
            <a:ext cx="1470000" cy="107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 оформляет согласие на передачу данных и связывает ВТБ и госуслуги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DE8B8C9-9FEE-4C3D-A530-642D1D49496B}"/>
              </a:ext>
            </a:extLst>
          </p:cNvPr>
          <p:cNvSpPr/>
          <p:nvPr/>
        </p:nvSpPr>
        <p:spPr>
          <a:xfrm>
            <a:off x="4951685" y="3600945"/>
            <a:ext cx="2604379" cy="1021080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09978EDF-C79A-448B-BB9F-1BA40A86E5B1}"/>
              </a:ext>
            </a:extLst>
          </p:cNvPr>
          <p:cNvSpPr/>
          <p:nvPr/>
        </p:nvSpPr>
        <p:spPr>
          <a:xfrm>
            <a:off x="4923697" y="3582876"/>
            <a:ext cx="2709111" cy="107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 оформляет согласие на передачу данных и связывает ВТБ и госуслуги (если аккаунта нет-непосредственно в банке регистрируется на портале госуслуг)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C2C1264-1EC2-40D0-B3B9-DD9F94A5972D}"/>
              </a:ext>
            </a:extLst>
          </p:cNvPr>
          <p:cNvSpPr/>
          <p:nvPr/>
        </p:nvSpPr>
        <p:spPr>
          <a:xfrm>
            <a:off x="2473012" y="287625"/>
            <a:ext cx="20349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Клиент заполняет мини анкету, ВТБ выводит список возможных </a:t>
            </a:r>
            <a:r>
              <a:rPr lang="ru-RU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соц.выплат</a:t>
            </a:r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Для подробной информации предлагается прикрепить свою учетную запись на госуслугах </a:t>
            </a:r>
            <a:endParaRPr lang="ru-RU" sz="1200" dirty="0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D4659446-DA23-411F-A08C-8A62E25ED02E}"/>
              </a:ext>
            </a:extLst>
          </p:cNvPr>
          <p:cNvSpPr/>
          <p:nvPr/>
        </p:nvSpPr>
        <p:spPr>
          <a:xfrm>
            <a:off x="6311987" y="248759"/>
            <a:ext cx="1887372" cy="1283962"/>
          </a:xfrm>
          <a:prstGeom prst="rect">
            <a:avLst/>
          </a:prstGeom>
          <a:solidFill>
            <a:srgbClr val="D9D9D9"/>
          </a:solidFill>
          <a:ln w="38100">
            <a:solidFill>
              <a:srgbClr val="142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955A323F-476B-4F7B-8B18-FDD3F60745BC}"/>
              </a:ext>
            </a:extLst>
          </p:cNvPr>
          <p:cNvSpPr/>
          <p:nvPr/>
        </p:nvSpPr>
        <p:spPr>
          <a:xfrm>
            <a:off x="6358304" y="253597"/>
            <a:ext cx="1798491" cy="1269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Банк анализирует данные клиента и выводит ему точный список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соц.выплат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предлагая оформить «социальную» карту</a:t>
            </a: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4341D19C-855A-4B1E-9E5D-3FE1690D0AEF}"/>
              </a:ext>
            </a:extLst>
          </p:cNvPr>
          <p:cNvSpPr/>
          <p:nvPr/>
        </p:nvSpPr>
        <p:spPr>
          <a:xfrm rot="16200000">
            <a:off x="5785681" y="2300614"/>
            <a:ext cx="6067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Клиент добровольно оставляет реквизиты карты ВТБ на портале </a:t>
            </a:r>
            <a:r>
              <a:rPr lang="ru-RU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гос.услуг,чтобы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получать на них </a:t>
            </a:r>
            <a:r>
              <a:rPr lang="ru-RU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проактивные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выплаты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4" name="Стрелка: штриховая вправо 93">
            <a:extLst>
              <a:ext uri="{FF2B5EF4-FFF2-40B4-BE49-F238E27FC236}">
                <a16:creationId xmlns:a16="http://schemas.microsoft.com/office/drawing/2014/main" id="{294B345E-A90F-445A-ADDC-A99E2C9798D5}"/>
              </a:ext>
            </a:extLst>
          </p:cNvPr>
          <p:cNvSpPr/>
          <p:nvPr/>
        </p:nvSpPr>
        <p:spPr>
          <a:xfrm>
            <a:off x="1726420" y="2325119"/>
            <a:ext cx="5563086" cy="433804"/>
          </a:xfrm>
          <a:prstGeom prst="stripedRightArrow">
            <a:avLst>
              <a:gd name="adj1" fmla="val 46096"/>
              <a:gd name="adj2" fmla="val 290062"/>
            </a:avLst>
          </a:prstGeom>
          <a:solidFill>
            <a:srgbClr val="2371DA"/>
          </a:solidFill>
          <a:ln>
            <a:solidFill>
              <a:srgbClr val="134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Google Shape;196;p20">
            <a:extLst>
              <a:ext uri="{FF2B5EF4-FFF2-40B4-BE49-F238E27FC236}">
                <a16:creationId xmlns:a16="http://schemas.microsoft.com/office/drawing/2014/main" id="{D57BA11E-A9C4-4741-9683-28750C4A23A1}"/>
              </a:ext>
            </a:extLst>
          </p:cNvPr>
          <p:cNvSpPr/>
          <p:nvPr/>
        </p:nvSpPr>
        <p:spPr>
          <a:xfrm>
            <a:off x="739181" y="4654580"/>
            <a:ext cx="494730" cy="97945"/>
          </a:xfrm>
          <a:prstGeom prst="rect">
            <a:avLst/>
          </a:prstGeom>
          <a:solidFill>
            <a:srgbClr val="2371DA"/>
          </a:solidFill>
          <a:ln w="9525" cap="flat" cmpd="sng">
            <a:solidFill>
              <a:srgbClr val="2371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71DA"/>
              </a:solidFill>
            </a:endParaRPr>
          </a:p>
        </p:txBody>
      </p:sp>
      <p:sp>
        <p:nvSpPr>
          <p:cNvPr id="96" name="Google Shape;197;p20">
            <a:extLst>
              <a:ext uri="{FF2B5EF4-FFF2-40B4-BE49-F238E27FC236}">
                <a16:creationId xmlns:a16="http://schemas.microsoft.com/office/drawing/2014/main" id="{566F070A-AE1D-4497-8288-A588D38F1E81}"/>
              </a:ext>
            </a:extLst>
          </p:cNvPr>
          <p:cNvSpPr/>
          <p:nvPr/>
        </p:nvSpPr>
        <p:spPr>
          <a:xfrm>
            <a:off x="652532" y="4827875"/>
            <a:ext cx="494730" cy="97945"/>
          </a:xfrm>
          <a:prstGeom prst="rect">
            <a:avLst/>
          </a:prstGeom>
          <a:solidFill>
            <a:srgbClr val="2371DA"/>
          </a:solidFill>
          <a:ln w="9525" cap="flat" cmpd="sng">
            <a:solidFill>
              <a:srgbClr val="2371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71DA"/>
              </a:solidFill>
            </a:endParaRPr>
          </a:p>
        </p:txBody>
      </p:sp>
      <p:sp>
        <p:nvSpPr>
          <p:cNvPr id="97" name="Google Shape;198;p20">
            <a:extLst>
              <a:ext uri="{FF2B5EF4-FFF2-40B4-BE49-F238E27FC236}">
                <a16:creationId xmlns:a16="http://schemas.microsoft.com/office/drawing/2014/main" id="{B378C370-9997-4B5D-9C75-62DAA92557F5}"/>
              </a:ext>
            </a:extLst>
          </p:cNvPr>
          <p:cNvSpPr/>
          <p:nvPr/>
        </p:nvSpPr>
        <p:spPr>
          <a:xfrm>
            <a:off x="565882" y="5001171"/>
            <a:ext cx="494730" cy="97945"/>
          </a:xfrm>
          <a:prstGeom prst="rect">
            <a:avLst/>
          </a:prstGeom>
          <a:solidFill>
            <a:srgbClr val="2371DA"/>
          </a:solidFill>
          <a:ln w="9525" cap="flat" cmpd="sng">
            <a:solidFill>
              <a:srgbClr val="2371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71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6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856100" y="365700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7D4FC8-648E-4CAF-85F8-07F355822C76}"/>
              </a:ext>
            </a:extLst>
          </p:cNvPr>
          <p:cNvSpPr/>
          <p:nvPr/>
        </p:nvSpPr>
        <p:spPr>
          <a:xfrm>
            <a:off x="0" y="269358"/>
            <a:ext cx="2927499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3DA4101-8559-47E6-AC07-B3E576E8BFCC}"/>
              </a:ext>
            </a:extLst>
          </p:cNvPr>
          <p:cNvSpPr/>
          <p:nvPr/>
        </p:nvSpPr>
        <p:spPr>
          <a:xfrm>
            <a:off x="5974700" y="1294477"/>
            <a:ext cx="2927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Недостаточная осведомленность граждан о возможностях получения мер социальной поддержки без визитов в госорганы, сбора документов и очередей.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762649-9DB4-4BF6-9961-557627221F41}"/>
              </a:ext>
            </a:extLst>
          </p:cNvPr>
          <p:cNvSpPr/>
          <p:nvPr/>
        </p:nvSpPr>
        <p:spPr>
          <a:xfrm>
            <a:off x="-228852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Основная проблема</a:t>
            </a:r>
            <a:endParaRPr lang="ru-RU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6204E1-64ED-48CB-A9B8-E94B8D7D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96" y="2571750"/>
            <a:ext cx="4706301" cy="2133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2BDA28-D587-41E0-BBAA-5AD02E3C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6" y="1007575"/>
            <a:ext cx="4418934" cy="14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BB3C03EB-4AE4-4801-8978-C445FAB7C568}"/>
              </a:ext>
            </a:extLst>
          </p:cNvPr>
          <p:cNvSpPr/>
          <p:nvPr/>
        </p:nvSpPr>
        <p:spPr>
          <a:xfrm rot="298880">
            <a:off x="2717319" y="580193"/>
            <a:ext cx="2664857" cy="1520599"/>
          </a:xfrm>
          <a:prstGeom prst="cloudCallout">
            <a:avLst>
              <a:gd name="adj1" fmla="val -31781"/>
              <a:gd name="adj2" fmla="val 546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A1072-0A9C-4594-B119-4DEC7253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1" y="1887087"/>
            <a:ext cx="3164700" cy="31682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31F68A-13A5-4603-B7F1-8C73A818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28" y="-512425"/>
            <a:ext cx="3375504" cy="3379306"/>
          </a:xfrm>
          <a:prstGeom prst="rect">
            <a:avLst/>
          </a:prstGeom>
        </p:spPr>
      </p:pic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856101" y="365700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7D4FC8-648E-4CAF-85F8-07F355822C76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3DA4101-8559-47E6-AC07-B3E576E8BFCC}"/>
              </a:ext>
            </a:extLst>
          </p:cNvPr>
          <p:cNvSpPr/>
          <p:nvPr/>
        </p:nvSpPr>
        <p:spPr>
          <a:xfrm>
            <a:off x="5974701" y="1064607"/>
            <a:ext cx="29274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Привет! Я Катя, и у меня два ребенка. Недавно моя дочь принесла со школы коробочку молока, и я бы не обратила на нее внимание, если бы она не была столь не стандартной – синяя с логотипом ВТБ.</a:t>
            </a:r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762649-9DB4-4BF6-9961-557627221F41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Клиентский путь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90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BB3C03EB-4AE4-4801-8978-C445FAB7C568}"/>
              </a:ext>
            </a:extLst>
          </p:cNvPr>
          <p:cNvSpPr/>
          <p:nvPr/>
        </p:nvSpPr>
        <p:spPr>
          <a:xfrm rot="298880">
            <a:off x="2717319" y="580193"/>
            <a:ext cx="2664857" cy="1520599"/>
          </a:xfrm>
          <a:prstGeom prst="cloudCallout">
            <a:avLst>
              <a:gd name="adj1" fmla="val -31781"/>
              <a:gd name="adj2" fmla="val 546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A1072-0A9C-4594-B119-4DEC7253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1" y="1887087"/>
            <a:ext cx="3164700" cy="3168264"/>
          </a:xfrm>
          <a:prstGeom prst="rect">
            <a:avLst/>
          </a:prstGeom>
        </p:spPr>
      </p:pic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856101" y="365700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7D4FC8-648E-4CAF-85F8-07F355822C76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3DA4101-8559-47E6-AC07-B3E576E8BFCC}"/>
              </a:ext>
            </a:extLst>
          </p:cNvPr>
          <p:cNvSpPr/>
          <p:nvPr/>
        </p:nvSpPr>
        <p:spPr>
          <a:xfrm>
            <a:off x="5974701" y="1340492"/>
            <a:ext cx="292749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Через некоторое время, когда моя подруга родила ребенка и получила в роддоме подарок от ВТБ, я вновь вспомнила об этом. </a:t>
            </a:r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762649-9DB4-4BF6-9961-557627221F41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Клиентский путь</a:t>
            </a:r>
            <a:endParaRPr lang="ru-RU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41616-9468-4357-B002-F75D5A82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16" y="317396"/>
            <a:ext cx="1849190" cy="18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2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BB3C03EB-4AE4-4801-8978-C445FAB7C568}"/>
              </a:ext>
            </a:extLst>
          </p:cNvPr>
          <p:cNvSpPr/>
          <p:nvPr/>
        </p:nvSpPr>
        <p:spPr>
          <a:xfrm rot="298880">
            <a:off x="2717319" y="580193"/>
            <a:ext cx="2664857" cy="1520599"/>
          </a:xfrm>
          <a:prstGeom prst="cloudCallout">
            <a:avLst>
              <a:gd name="adj1" fmla="val -31781"/>
              <a:gd name="adj2" fmla="val 546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A1072-0A9C-4594-B119-4DEC7253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1" y="1887087"/>
            <a:ext cx="3164700" cy="3168264"/>
          </a:xfrm>
          <a:prstGeom prst="rect">
            <a:avLst/>
          </a:prstGeom>
        </p:spPr>
      </p:pic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856101" y="365700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2000" dirty="0"/>
              <a:t>Достала из холодильника молоко, которое мои дети часто приносят домой, перешла по </a:t>
            </a:r>
            <a:r>
              <a:rPr lang="en-US" sz="2000" dirty="0" err="1"/>
              <a:t>qr</a:t>
            </a:r>
            <a:r>
              <a:rPr lang="en-US" sz="2000" dirty="0"/>
              <a:t> </a:t>
            </a:r>
            <a:r>
              <a:rPr lang="ru-RU" sz="2000" dirty="0"/>
              <a:t>коду и узнала об интересной социальной программе «ВТБ с первых дней». Эта программа включает в себя то, чего я так хотела.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7D4FC8-648E-4CAF-85F8-07F355822C76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762649-9DB4-4BF6-9961-557627221F41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Клиентский путь</a:t>
            </a:r>
            <a:endParaRPr lang="ru-R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102E47-B572-4EF8-9D8C-D73DBB0B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41" y="958851"/>
            <a:ext cx="1189951" cy="7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Управляющая кнопка: справка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CA7CF81-16C4-4119-B18C-9824C2E89EEC}"/>
              </a:ext>
            </a:extLst>
          </p:cNvPr>
          <p:cNvSpPr/>
          <p:nvPr/>
        </p:nvSpPr>
        <p:spPr>
          <a:xfrm>
            <a:off x="4575761" y="1051220"/>
            <a:ext cx="389861" cy="503275"/>
          </a:xfrm>
          <a:prstGeom prst="actionButtonHelp">
            <a:avLst/>
          </a:prstGeom>
          <a:solidFill>
            <a:srgbClr val="F8B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31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7D4FC8-648E-4CAF-85F8-07F355822C76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762649-9DB4-4BF6-9961-557627221F41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Бонусы клиентам</a:t>
            </a:r>
            <a:endParaRPr lang="ru-RU" b="1" dirty="0"/>
          </a:p>
        </p:txBody>
      </p:sp>
      <p:sp>
        <p:nvSpPr>
          <p:cNvPr id="9" name="Google Shape;137;p15">
            <a:extLst>
              <a:ext uri="{FF2B5EF4-FFF2-40B4-BE49-F238E27FC236}">
                <a16:creationId xmlns:a16="http://schemas.microsoft.com/office/drawing/2014/main" id="{C61204F9-345A-41FB-81A7-1C3A36D4F302}"/>
              </a:ext>
            </a:extLst>
          </p:cNvPr>
          <p:cNvSpPr/>
          <p:nvPr/>
        </p:nvSpPr>
        <p:spPr>
          <a:xfrm>
            <a:off x="5735598" y="843516"/>
            <a:ext cx="2618600" cy="3650749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/>
              <a:t>Я получаю социальные выплаты, не теряя много времени в очередях и не заполняя большое количество бумаг. Достаточно просто дать согласие на обработку персональных данных и иметь заполненный профиль на «Госуслугах»;</a:t>
            </a:r>
            <a:endParaRPr lang="ru-RU" sz="2000" dirty="0"/>
          </a:p>
        </p:txBody>
      </p:sp>
      <p:sp>
        <p:nvSpPr>
          <p:cNvPr id="11" name="Пузырек для мыслей: облако 10">
            <a:extLst>
              <a:ext uri="{FF2B5EF4-FFF2-40B4-BE49-F238E27FC236}">
                <a16:creationId xmlns:a16="http://schemas.microsoft.com/office/drawing/2014/main" id="{3AA2A18C-8D73-4499-A4B3-3AB722C47179}"/>
              </a:ext>
            </a:extLst>
          </p:cNvPr>
          <p:cNvSpPr/>
          <p:nvPr/>
        </p:nvSpPr>
        <p:spPr>
          <a:xfrm rot="298880">
            <a:off x="2717319" y="580193"/>
            <a:ext cx="2664857" cy="1520599"/>
          </a:xfrm>
          <a:prstGeom prst="cloudCallout">
            <a:avLst>
              <a:gd name="adj1" fmla="val -31781"/>
              <a:gd name="adj2" fmla="val 546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1FFFC-2DE8-40FB-B84E-9D0C2F31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1" y="1887087"/>
            <a:ext cx="3164700" cy="3168264"/>
          </a:xfrm>
          <a:prstGeom prst="rect">
            <a:avLst/>
          </a:prstGeom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D9B94E1E-1328-485A-9B4D-B9543B005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05" y="753738"/>
            <a:ext cx="1121324" cy="112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B03F9F48-7189-4370-9701-2CC0B1E9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12" y="746649"/>
            <a:ext cx="368176" cy="32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6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381179" y="317396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A1072-0A9C-4594-B119-4DEC7253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4" y="3595350"/>
            <a:ext cx="1546408" cy="1548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7D5C7B5-635A-4DF5-8100-AC80528252BD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1D52C-A929-4BD0-9E97-4404FE69071D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Бонусы клиентам</a:t>
            </a:r>
            <a:endParaRPr lang="ru-RU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1F5C06-8451-4EDF-BCF4-D6FEAA7CD2D0}"/>
              </a:ext>
            </a:extLst>
          </p:cNvPr>
          <p:cNvSpPr/>
          <p:nvPr/>
        </p:nvSpPr>
        <p:spPr>
          <a:xfrm>
            <a:off x="5588596" y="717506"/>
            <a:ext cx="2749866" cy="405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Являюсь счастливым обладателем социальной карты, у которой есть, бонусы, которые я хотела иметь больше всего.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Повышенный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кэшбэк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детские продукты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Накопительные скидки на поездки в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ржд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Бесплатное обслуживание карты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Процент до 7,5% на остаток по счету</a:t>
            </a:r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Гарантированное получение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соц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выплат без задержек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E06139-DEFD-49C9-B913-3452A438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9" y="1596946"/>
            <a:ext cx="4347716" cy="19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4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7;p15">
            <a:extLst>
              <a:ext uri="{FF2B5EF4-FFF2-40B4-BE49-F238E27FC236}">
                <a16:creationId xmlns:a16="http://schemas.microsoft.com/office/drawing/2014/main" id="{F3508EA8-1890-4D39-A40D-A5BF6FE041D6}"/>
              </a:ext>
            </a:extLst>
          </p:cNvPr>
          <p:cNvSpPr/>
          <p:nvPr/>
        </p:nvSpPr>
        <p:spPr>
          <a:xfrm>
            <a:off x="5381179" y="317396"/>
            <a:ext cx="3164700" cy="44121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8B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A1072-0A9C-4594-B119-4DEC7253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4" y="3595350"/>
            <a:ext cx="1546408" cy="1548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7D5C7B5-635A-4DF5-8100-AC80528252BD}"/>
              </a:ext>
            </a:extLst>
          </p:cNvPr>
          <p:cNvSpPr/>
          <p:nvPr/>
        </p:nvSpPr>
        <p:spPr>
          <a:xfrm>
            <a:off x="0" y="269358"/>
            <a:ext cx="2480597" cy="496186"/>
          </a:xfrm>
          <a:prstGeom prst="rect">
            <a:avLst/>
          </a:prstGeom>
          <a:solidFill>
            <a:srgbClr val="F8B654"/>
          </a:solidFill>
          <a:ln>
            <a:solidFill>
              <a:srgbClr val="F8B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1D52C-A929-4BD0-9E97-4404FE69071D}"/>
              </a:ext>
            </a:extLst>
          </p:cNvPr>
          <p:cNvSpPr/>
          <p:nvPr/>
        </p:nvSpPr>
        <p:spPr>
          <a:xfrm>
            <a:off x="-370620" y="317396"/>
            <a:ext cx="292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Бонусы клиентам</a:t>
            </a:r>
            <a:endParaRPr lang="ru-RU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BD7988-8229-4A9E-88D5-30EB6A0C23A0}"/>
              </a:ext>
            </a:extLst>
          </p:cNvPr>
          <p:cNvSpPr/>
          <p:nvPr/>
        </p:nvSpPr>
        <p:spPr>
          <a:xfrm>
            <a:off x="5381179" y="1861726"/>
            <a:ext cx="31647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Являюсь пользователем базы курсов, которые предлагает ВТБ своим клиентам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581652-DCB9-4AA7-A90D-6D2300D1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2" y="931862"/>
            <a:ext cx="3599482" cy="12209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762FE-5DAD-44B8-A734-BDE68AB9F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4" y="2219410"/>
            <a:ext cx="3599980" cy="11848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213AC4-DAED-470F-97EF-A58ADDE5B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84" y="3470888"/>
            <a:ext cx="3714540" cy="12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1850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588</Words>
  <Application>Microsoft Office PowerPoint</Application>
  <PresentationFormat>Экран (16:9)</PresentationFormat>
  <Paragraphs>92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Calibri</vt:lpstr>
      <vt:lpstr>Arial</vt:lpstr>
      <vt:lpstr>Nunito</vt:lpstr>
      <vt:lpstr>Shift</vt:lpstr>
      <vt:lpstr>С первых дней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финансовой грамотности клиентов пенсионного возраста</dc:title>
  <dc:creator>Дарья Агибалова</dc:creator>
  <cp:lastModifiedBy>Дарья Агибалова</cp:lastModifiedBy>
  <cp:revision>37</cp:revision>
  <dcterms:modified xsi:type="dcterms:W3CDTF">2021-12-03T21:58:51Z</dcterms:modified>
</cp:coreProperties>
</file>